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Override1.xml" ContentType="application/vnd.openxmlformats-officedocument.themeOverride+xml"/>
  <Override PartName="/ppt/theme/themeOverride2.xml" ContentType="application/vnd.openxmlformats-officedocument.themeOverride+xml"/>
  <Override PartName="/ppt/theme/themeOverride3.xml" ContentType="application/vnd.openxmlformats-officedocument.themeOverride+xml"/>
  <Override PartName="/ppt/theme/themeOverride4.xml" ContentType="application/vnd.openxmlformats-officedocument.themeOverride+xml"/>
  <Override PartName="/ppt/theme/themeOverride5.xml" ContentType="application/vnd.openxmlformats-officedocument.themeOverride+xml"/>
  <Override PartName="/ppt/theme/themeOverride6.xml" ContentType="application/vnd.openxmlformats-officedocument.themeOverride+xml"/>
  <Override PartName="/ppt/theme/themeOverride7.xml" ContentType="application/vnd.openxmlformats-officedocument.themeOverride+xml"/>
  <Override PartName="/ppt/theme/themeOverride8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trictFirstAndLastChars="0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</p:sldIdLst>
  <p:sldSz cx="10007600" cy="7739063"/>
  <p:notesSz cx="7739063" cy="100076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5pPr>
    <a:lvl6pPr marL="22860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6pPr>
    <a:lvl7pPr marL="27432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7pPr>
    <a:lvl8pPr marL="32004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8pPr>
    <a:lvl9pPr marL="3657600" algn="l" defTabSz="914400" rtl="0" eaLnBrk="1" latinLnBrk="0" hangingPunct="1">
      <a:defRPr sz="2400" kern="1200">
        <a:solidFill>
          <a:schemeClr val="tx1"/>
        </a:solidFill>
        <a:latin typeface="Times New Roman" pitchFamily="1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77" d="100"/>
          <a:sy n="77" d="100"/>
        </p:scale>
        <p:origin x="-1548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viewProps" Target="viewProps.xml"/><Relationship Id="rId5" Type="http://schemas.openxmlformats.org/officeDocument/2006/relationships/slide" Target="slides/slide4.xml"/><Relationship Id="rId10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/Relationships>
</file>

<file path=ppt/media/image1.jpeg>
</file>

<file path=ppt/media/image2.jpeg>
</file>

<file path=ppt/media/image3.jpeg>
</file>

<file path=ppt/media/image4.jpeg>
</file>

<file path=ppt/media/image5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750888" y="2403475"/>
            <a:ext cx="8505825" cy="1658938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501775" y="4386263"/>
            <a:ext cx="7004050" cy="1976437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s-ES" smtClean="0"/>
              <a:t>Haga clic para modificar el estilo de subtítulo del patrón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C4F0B5B-EFA1-4DF8-96C7-24506250AA96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897830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4B34314-0DB6-40DA-B336-0C70900A7987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554562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7131050" y="687388"/>
            <a:ext cx="2125663" cy="6191250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749300" y="687388"/>
            <a:ext cx="6229350" cy="6191250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4479BF3-321D-40CB-A9E8-BFCD4748A7A8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37934687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51DF58F9-03AD-46FB-897E-26759F45D417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27826931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90575" y="4973638"/>
            <a:ext cx="8505825" cy="15367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90575" y="3279775"/>
            <a:ext cx="8505825" cy="1693863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A268B5C1-7448-48D8-8873-626507D1FF8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396116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749300" y="2235200"/>
            <a:ext cx="4176713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78413" y="2235200"/>
            <a:ext cx="4178300" cy="4643438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03ABD34F-364F-4060-BBB3-20C7D1B2C2A9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414867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63" y="309563"/>
            <a:ext cx="9007475" cy="1290637"/>
          </a:xfrm>
        </p:spPr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00063" y="1731963"/>
            <a:ext cx="4422775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500063" y="2454275"/>
            <a:ext cx="4422775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5083175" y="1731963"/>
            <a:ext cx="4424363" cy="7223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5083175" y="2454275"/>
            <a:ext cx="4424363" cy="4459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9CB849C-C0E3-4246-86A4-A1D6F431D12D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79130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BD8530C4-3A5D-4566-B8DA-256FE0A4840A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20549492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3723351-5DB4-4F30-BFC1-062781FE051C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88325226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00063" y="307975"/>
            <a:ext cx="3292475" cy="13112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13188" y="307975"/>
            <a:ext cx="5594350" cy="6605588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500063" y="1619250"/>
            <a:ext cx="3292475" cy="529431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D3D7F6D-0587-48A5-AEF6-3D1F2DF60B61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3986133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962150" y="5418138"/>
            <a:ext cx="6003925" cy="638175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n-U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962150" y="692150"/>
            <a:ext cx="6003925" cy="4643438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962150" y="6056313"/>
            <a:ext cx="6003925" cy="909637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B295FDB-F007-4943-BA50-DBFAB78F5A73}" type="slidenum">
              <a:rPr lang="en-US"/>
              <a:pPr/>
              <a:t>‹Nº›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697898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2.jpe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749300" y="687388"/>
            <a:ext cx="8507413" cy="12890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749300" y="2235200"/>
            <a:ext cx="8507413" cy="46434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749300" y="7051675"/>
            <a:ext cx="2085975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>
              <a:defRPr sz="1500"/>
            </a:lvl1pPr>
          </a:lstStyle>
          <a:p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3417888" y="7051675"/>
            <a:ext cx="3170237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ctr">
              <a:defRPr sz="1500"/>
            </a:lvl1pPr>
          </a:lstStyle>
          <a:p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7172325" y="7051675"/>
            <a:ext cx="2084388" cy="5159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>
            <a:lvl1pPr algn="r">
              <a:defRPr sz="1500"/>
            </a:lvl1pPr>
          </a:lstStyle>
          <a:p>
            <a:fld id="{1012C117-98E8-432E-A80B-3269D2014BC9}" type="slidenum">
              <a:rPr lang="en-US"/>
              <a:pPr/>
              <a:t>‹Nº›</a:t>
            </a:fld>
            <a:endParaRPr lang="en-US"/>
          </a:p>
        </p:txBody>
      </p:sp>
      <p:sp>
        <p:nvSpPr>
          <p:cNvPr id="1032" name="Freeform 8"/>
          <p:cNvSpPr>
            <a:spLocks noChangeArrowheads="1"/>
          </p:cNvSpPr>
          <p:nvPr/>
        </p:nvSpPr>
        <p:spPr bwMode="auto">
          <a:xfrm>
            <a:off x="20638" y="0"/>
            <a:ext cx="9986962" cy="1160463"/>
          </a:xfrm>
          <a:custGeom>
            <a:avLst/>
            <a:gdLst>
              <a:gd name="T0" fmla="*/ 0 w 6291"/>
              <a:gd name="T1" fmla="*/ 0 h 731"/>
              <a:gd name="T2" fmla="*/ 0 w 6291"/>
              <a:gd name="T3" fmla="*/ 731 h 731"/>
              <a:gd name="T4" fmla="*/ 6291 w 6291"/>
              <a:gd name="T5" fmla="*/ 731 h 731"/>
              <a:gd name="T6" fmla="*/ 6291 w 6291"/>
              <a:gd name="T7" fmla="*/ 0 h 7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291" h="731">
                <a:moveTo>
                  <a:pt x="0" y="0"/>
                </a:moveTo>
                <a:lnTo>
                  <a:pt x="0" y="731"/>
                </a:lnTo>
                <a:lnTo>
                  <a:pt x="6291" y="731"/>
                </a:lnTo>
                <a:lnTo>
                  <a:pt x="6291" y="0"/>
                </a:lnTo>
                <a:close/>
              </a:path>
            </a:pathLst>
          </a:custGeom>
          <a:solidFill>
            <a:srgbClr val="0000A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1033" name="Rectangle 9"/>
          <p:cNvSpPr>
            <a:spLocks noChangeArrowheads="1"/>
          </p:cNvSpPr>
          <p:nvPr/>
        </p:nvSpPr>
        <p:spPr bwMode="auto">
          <a:xfrm>
            <a:off x="0" y="0"/>
            <a:ext cx="1366838" cy="7739063"/>
          </a:xfrm>
          <a:prstGeom prst="rect">
            <a:avLst/>
          </a:prstGeom>
          <a:solidFill>
            <a:srgbClr val="000000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pic>
        <p:nvPicPr>
          <p:cNvPr id="1034" name="Picture 10"/>
          <p:cNvPicPr>
            <a:picLocks noChangeAspect="1" noChangeArrowheads="1"/>
          </p:cNvPicPr>
          <p:nvPr/>
        </p:nvPicPr>
        <p:blipFill>
          <a:blip r:embed="rId1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0" y="323850"/>
            <a:ext cx="1141413" cy="1155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35" name="Picture 11"/>
          <p:cNvPicPr>
            <a:picLocks noChangeAspect="1" noChangeArrowheads="1"/>
          </p:cNvPicPr>
          <p:nvPr/>
        </p:nvPicPr>
        <p:blipFill>
          <a:blip r:embed="rId1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113" y="7019925"/>
            <a:ext cx="981075" cy="3857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2"/>
          </a:solidFill>
          <a:latin typeface="Times New Roman" pitchFamily="18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Char char="•"/>
        <a:defRPr sz="3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har char="–"/>
        <a:defRPr sz="2800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har char="•"/>
        <a:defRPr sz="2400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har char="–"/>
        <a:defRPr sz="2000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7" Type="http://schemas.openxmlformats.org/officeDocument/2006/relationships/image" Target="../media/image5.jpeg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1.xml"/><Relationship Id="rId6" Type="http://schemas.openxmlformats.org/officeDocument/2006/relationships/image" Target="../media/image4.jpeg"/><Relationship Id="rId5" Type="http://schemas.openxmlformats.org/officeDocument/2006/relationships/image" Target="../media/image3.jpeg"/><Relationship Id="rId4" Type="http://schemas.openxmlformats.org/officeDocument/2006/relationships/image" Target="../media/image2.jpeg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2.xml"/><Relationship Id="rId4" Type="http://schemas.openxmlformats.org/officeDocument/2006/relationships/image" Target="../media/image2.jpeg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3.xml"/><Relationship Id="rId4" Type="http://schemas.openxmlformats.org/officeDocument/2006/relationships/image" Target="../media/image2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4.xml"/><Relationship Id="rId4" Type="http://schemas.openxmlformats.org/officeDocument/2006/relationships/image" Target="../media/image2.jpeg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5.xml"/><Relationship Id="rId4" Type="http://schemas.openxmlformats.org/officeDocument/2006/relationships/image" Target="../media/image2.jpeg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6.xml"/><Relationship Id="rId4" Type="http://schemas.openxmlformats.org/officeDocument/2006/relationships/image" Target="../media/image2.jpeg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7.xml"/><Relationship Id="rId4" Type="http://schemas.openxmlformats.org/officeDocument/2006/relationships/image" Target="../media/image2.jpe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slideLayout" Target="../slideLayouts/slideLayout7.xml"/><Relationship Id="rId1" Type="http://schemas.openxmlformats.org/officeDocument/2006/relationships/themeOverride" Target="../theme/themeOverride8.xml"/><Relationship Id="rId4" Type="http://schemas.openxmlformats.org/officeDocument/2006/relationships/image" Target="../media/image2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1" name="Freeform 3"/>
          <p:cNvSpPr>
            <a:spLocks noChangeArrowheads="1"/>
          </p:cNvSpPr>
          <p:nvPr/>
        </p:nvSpPr>
        <p:spPr bwMode="auto">
          <a:xfrm>
            <a:off x="9525" y="0"/>
            <a:ext cx="9998075" cy="3659188"/>
          </a:xfrm>
          <a:custGeom>
            <a:avLst/>
            <a:gdLst>
              <a:gd name="T0" fmla="*/ 0 w 6298"/>
              <a:gd name="T1" fmla="*/ 0 h 2305"/>
              <a:gd name="T2" fmla="*/ 0 w 6298"/>
              <a:gd name="T3" fmla="*/ 2305 h 2305"/>
              <a:gd name="T4" fmla="*/ 6298 w 6298"/>
              <a:gd name="T5" fmla="*/ 2305 h 2305"/>
              <a:gd name="T6" fmla="*/ 6298 w 6298"/>
              <a:gd name="T7" fmla="*/ 0 h 2305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298" h="2305">
                <a:moveTo>
                  <a:pt x="0" y="0"/>
                </a:moveTo>
                <a:lnTo>
                  <a:pt x="0" y="2305"/>
                </a:lnTo>
                <a:lnTo>
                  <a:pt x="6298" y="2305"/>
                </a:lnTo>
                <a:lnTo>
                  <a:pt x="6298" y="0"/>
                </a:lnTo>
                <a:close/>
              </a:path>
            </a:pathLst>
          </a:custGeom>
          <a:solidFill>
            <a:srgbClr val="0000A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2052" name="Rectangle 4"/>
          <p:cNvSpPr>
            <a:spLocks noChangeArrowheads="1"/>
          </p:cNvSpPr>
          <p:nvPr/>
        </p:nvSpPr>
        <p:spPr bwMode="auto">
          <a:xfrm>
            <a:off x="0" y="0"/>
            <a:ext cx="1366838" cy="7739063"/>
          </a:xfrm>
          <a:prstGeom prst="rect">
            <a:avLst/>
          </a:prstGeom>
          <a:solidFill>
            <a:srgbClr val="000000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pic>
        <p:nvPicPr>
          <p:cNvPr id="2053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0" y="323850"/>
            <a:ext cx="1141413" cy="1155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2054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113" y="7019925"/>
            <a:ext cx="981075" cy="3857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055" name="Text Box 7"/>
          <p:cNvSpPr txBox="1">
            <a:spLocks noChangeArrowheads="1"/>
          </p:cNvSpPr>
          <p:nvPr/>
        </p:nvSpPr>
        <p:spPr bwMode="auto">
          <a:xfrm>
            <a:off x="1295400" y="1031875"/>
            <a:ext cx="8585200" cy="1724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5600" b="1">
                <a:solidFill>
                  <a:srgbClr val="FFFF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" charset="0"/>
              </a:rPr>
              <a:t>OS/2 Road Map to e-business</a:t>
            </a:r>
          </a:p>
        </p:txBody>
      </p:sp>
      <p:sp>
        <p:nvSpPr>
          <p:cNvPr id="2056" name="Text Box 8"/>
          <p:cNvSpPr txBox="1">
            <a:spLocks noChangeArrowheads="1"/>
          </p:cNvSpPr>
          <p:nvPr/>
        </p:nvSpPr>
        <p:spPr bwMode="auto">
          <a:xfrm>
            <a:off x="1446213" y="4148138"/>
            <a:ext cx="8528050" cy="6207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4100">
                <a:solidFill>
                  <a:srgbClr val="000000"/>
                </a:solidFill>
                <a:latin typeface="Arial" charset="0"/>
              </a:rPr>
              <a:t>Transition Dynamics</a:t>
            </a:r>
          </a:p>
        </p:txBody>
      </p:sp>
      <p:pic>
        <p:nvPicPr>
          <p:cNvPr id="2057" name="Picture 9"/>
          <p:cNvPicPr>
            <a:picLocks noChangeAspect="1" noChangeArrowheads="1"/>
          </p:cNvPicPr>
          <p:nvPr/>
        </p:nvPicPr>
        <p:blipFill>
          <a:blip r:embed="rId5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467600" y="5822950"/>
            <a:ext cx="1795463" cy="6096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2058" name="Picture 10"/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151063" y="5746750"/>
            <a:ext cx="1917700" cy="74295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2059" name="Picture 11"/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246688" y="5419725"/>
            <a:ext cx="847725" cy="13255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060" name="Rectangle 12"/>
          <p:cNvSpPr>
            <a:spLocks noChangeArrowheads="1"/>
          </p:cNvSpPr>
          <p:nvPr/>
        </p:nvSpPr>
        <p:spPr bwMode="auto">
          <a:xfrm>
            <a:off x="6045200" y="5349875"/>
            <a:ext cx="120650" cy="134938"/>
          </a:xfrm>
          <a:prstGeom prst="rect">
            <a:avLst/>
          </a:prstGeom>
          <a:solidFill>
            <a:srgbClr val="FFFFFF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5" name="Freeform 3"/>
          <p:cNvSpPr>
            <a:spLocks noChangeArrowheads="1"/>
          </p:cNvSpPr>
          <p:nvPr/>
        </p:nvSpPr>
        <p:spPr bwMode="auto">
          <a:xfrm>
            <a:off x="20638" y="0"/>
            <a:ext cx="9986962" cy="1160463"/>
          </a:xfrm>
          <a:custGeom>
            <a:avLst/>
            <a:gdLst>
              <a:gd name="T0" fmla="*/ 0 w 6291"/>
              <a:gd name="T1" fmla="*/ 0 h 731"/>
              <a:gd name="T2" fmla="*/ 0 w 6291"/>
              <a:gd name="T3" fmla="*/ 731 h 731"/>
              <a:gd name="T4" fmla="*/ 6291 w 6291"/>
              <a:gd name="T5" fmla="*/ 731 h 731"/>
              <a:gd name="T6" fmla="*/ 6291 w 6291"/>
              <a:gd name="T7" fmla="*/ 0 h 7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291" h="731">
                <a:moveTo>
                  <a:pt x="0" y="0"/>
                </a:moveTo>
                <a:lnTo>
                  <a:pt x="0" y="731"/>
                </a:lnTo>
                <a:lnTo>
                  <a:pt x="6291" y="731"/>
                </a:lnTo>
                <a:lnTo>
                  <a:pt x="6291" y="0"/>
                </a:lnTo>
                <a:close/>
              </a:path>
            </a:pathLst>
          </a:custGeom>
          <a:solidFill>
            <a:srgbClr val="0000A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3076" name="Rectangle 4"/>
          <p:cNvSpPr>
            <a:spLocks noChangeArrowheads="1"/>
          </p:cNvSpPr>
          <p:nvPr/>
        </p:nvSpPr>
        <p:spPr bwMode="auto">
          <a:xfrm>
            <a:off x="0" y="0"/>
            <a:ext cx="1366838" cy="7739063"/>
          </a:xfrm>
          <a:prstGeom prst="rect">
            <a:avLst/>
          </a:prstGeom>
          <a:solidFill>
            <a:srgbClr val="000000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pic>
        <p:nvPicPr>
          <p:cNvPr id="3077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0" y="323850"/>
            <a:ext cx="1141413" cy="1155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3078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113" y="7019925"/>
            <a:ext cx="981075" cy="3857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3079" name="Text Box 7"/>
          <p:cNvSpPr txBox="1">
            <a:spLocks noChangeArrowheads="1"/>
          </p:cNvSpPr>
          <p:nvPr/>
        </p:nvSpPr>
        <p:spPr bwMode="auto">
          <a:xfrm>
            <a:off x="1662113" y="149225"/>
            <a:ext cx="7135812" cy="977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3600">
                <a:solidFill>
                  <a:srgbClr val="FFFF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Agenda</a:t>
            </a:r>
          </a:p>
        </p:txBody>
      </p:sp>
      <p:sp>
        <p:nvSpPr>
          <p:cNvPr id="3080" name="Text Box 8"/>
          <p:cNvSpPr txBox="1">
            <a:spLocks noChangeArrowheads="1"/>
          </p:cNvSpPr>
          <p:nvPr/>
        </p:nvSpPr>
        <p:spPr bwMode="auto">
          <a:xfrm>
            <a:off x="950913" y="1595438"/>
            <a:ext cx="8535987" cy="38338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204788" indent="-2047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1119188" indent="-20478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Three Year Plan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Product and Services Plans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Purchase Model Changes</a:t>
            </a:r>
          </a:p>
          <a:p>
            <a:pPr lvl="1">
              <a:spcAft>
                <a:spcPct val="15000"/>
              </a:spcAft>
            </a:pPr>
            <a:endParaRPr lang="en-US" sz="3000">
              <a:solidFill>
                <a:srgbClr val="000000"/>
              </a:solidFill>
              <a:latin typeface="Arial" charset="0"/>
            </a:endParaRP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Outlook After Three Years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Enabling Platform Independence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Effect on OS/2 Business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Proposed customer choices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9" name="Freeform 3"/>
          <p:cNvSpPr>
            <a:spLocks noChangeArrowheads="1"/>
          </p:cNvSpPr>
          <p:nvPr/>
        </p:nvSpPr>
        <p:spPr bwMode="auto">
          <a:xfrm>
            <a:off x="20638" y="0"/>
            <a:ext cx="9986962" cy="1160463"/>
          </a:xfrm>
          <a:custGeom>
            <a:avLst/>
            <a:gdLst>
              <a:gd name="T0" fmla="*/ 0 w 6291"/>
              <a:gd name="T1" fmla="*/ 0 h 731"/>
              <a:gd name="T2" fmla="*/ 0 w 6291"/>
              <a:gd name="T3" fmla="*/ 731 h 731"/>
              <a:gd name="T4" fmla="*/ 6291 w 6291"/>
              <a:gd name="T5" fmla="*/ 731 h 731"/>
              <a:gd name="T6" fmla="*/ 6291 w 6291"/>
              <a:gd name="T7" fmla="*/ 0 h 7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291" h="731">
                <a:moveTo>
                  <a:pt x="0" y="0"/>
                </a:moveTo>
                <a:lnTo>
                  <a:pt x="0" y="731"/>
                </a:lnTo>
                <a:lnTo>
                  <a:pt x="6291" y="731"/>
                </a:lnTo>
                <a:lnTo>
                  <a:pt x="6291" y="0"/>
                </a:lnTo>
                <a:close/>
              </a:path>
            </a:pathLst>
          </a:custGeom>
          <a:solidFill>
            <a:srgbClr val="0000A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4100" name="Rectangle 4"/>
          <p:cNvSpPr>
            <a:spLocks noChangeArrowheads="1"/>
          </p:cNvSpPr>
          <p:nvPr/>
        </p:nvSpPr>
        <p:spPr bwMode="auto">
          <a:xfrm>
            <a:off x="0" y="0"/>
            <a:ext cx="1366838" cy="7739063"/>
          </a:xfrm>
          <a:prstGeom prst="rect">
            <a:avLst/>
          </a:prstGeom>
          <a:solidFill>
            <a:srgbClr val="000000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pic>
        <p:nvPicPr>
          <p:cNvPr id="4101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0" y="323850"/>
            <a:ext cx="1141413" cy="1155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4102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113" y="7019925"/>
            <a:ext cx="981075" cy="3857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4103" name="Rectangle 7"/>
          <p:cNvSpPr>
            <a:spLocks noChangeArrowheads="1"/>
          </p:cNvSpPr>
          <p:nvPr/>
        </p:nvSpPr>
        <p:spPr bwMode="auto">
          <a:xfrm>
            <a:off x="1546225" y="5768975"/>
            <a:ext cx="8393113" cy="346075"/>
          </a:xfrm>
          <a:prstGeom prst="rect">
            <a:avLst/>
          </a:prstGeom>
          <a:gradFill rotWithShape="0">
            <a:gsLst>
              <a:gs pos="0">
                <a:srgbClr val="FF48C8"/>
              </a:gs>
              <a:gs pos="50000">
                <a:srgbClr val="FFFFFF"/>
              </a:gs>
              <a:gs pos="100000">
                <a:srgbClr val="FF48C8"/>
              </a:gs>
            </a:gsLst>
            <a:lin ang="0" scaled="1"/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marL="74613" algn="ctr"/>
            <a:r>
              <a:rPr lang="en-US" sz="1900">
                <a:solidFill>
                  <a:srgbClr val="000000"/>
                </a:solidFill>
                <a:latin typeface="Arial" charset="0"/>
              </a:rPr>
              <a:t>Hardware and Device Driver Support</a:t>
            </a:r>
          </a:p>
        </p:txBody>
      </p:sp>
      <p:sp>
        <p:nvSpPr>
          <p:cNvPr id="4104" name="Rectangle 8"/>
          <p:cNvSpPr>
            <a:spLocks noChangeArrowheads="1"/>
          </p:cNvSpPr>
          <p:nvPr/>
        </p:nvSpPr>
        <p:spPr bwMode="auto">
          <a:xfrm>
            <a:off x="1546225" y="6107113"/>
            <a:ext cx="8393113" cy="344487"/>
          </a:xfrm>
          <a:prstGeom prst="rect">
            <a:avLst/>
          </a:prstGeom>
          <a:gradFill rotWithShape="0">
            <a:gsLst>
              <a:gs pos="0">
                <a:srgbClr val="FF48C8"/>
              </a:gs>
              <a:gs pos="50000">
                <a:srgbClr val="FFFFFF"/>
              </a:gs>
              <a:gs pos="100000">
                <a:srgbClr val="FF48C8"/>
              </a:gs>
            </a:gsLst>
            <a:lin ang="0" scaled="1"/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marL="74613" algn="ctr"/>
            <a:r>
              <a:rPr lang="en-US" sz="1900">
                <a:solidFill>
                  <a:srgbClr val="000000"/>
                </a:solidFill>
                <a:latin typeface="Arial" charset="0"/>
              </a:rPr>
              <a:t>Maintenance support</a:t>
            </a:r>
          </a:p>
        </p:txBody>
      </p:sp>
      <p:sp>
        <p:nvSpPr>
          <p:cNvPr id="4105" name="Rectangle 9"/>
          <p:cNvSpPr>
            <a:spLocks noChangeArrowheads="1"/>
          </p:cNvSpPr>
          <p:nvPr/>
        </p:nvSpPr>
        <p:spPr bwMode="auto">
          <a:xfrm>
            <a:off x="1546225" y="6443663"/>
            <a:ext cx="8393113" cy="346075"/>
          </a:xfrm>
          <a:prstGeom prst="rect">
            <a:avLst/>
          </a:prstGeom>
          <a:gradFill rotWithShape="0">
            <a:gsLst>
              <a:gs pos="0">
                <a:srgbClr val="FF48C8"/>
              </a:gs>
              <a:gs pos="50000">
                <a:srgbClr val="FFFFFF"/>
              </a:gs>
              <a:gs pos="100000">
                <a:srgbClr val="FF48C8"/>
              </a:gs>
            </a:gsLst>
            <a:lin ang="0" scaled="1"/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marL="74613" algn="ctr"/>
            <a:r>
              <a:rPr lang="en-US" sz="1900">
                <a:solidFill>
                  <a:srgbClr val="000000"/>
                </a:solidFill>
                <a:latin typeface="Arial" charset="0"/>
              </a:rPr>
              <a:t>Service Extension (SE) &amp; Total Content Offering (TCO)</a:t>
            </a:r>
          </a:p>
        </p:txBody>
      </p:sp>
      <p:sp>
        <p:nvSpPr>
          <p:cNvPr id="4106" name="Rectangle 10"/>
          <p:cNvSpPr>
            <a:spLocks noChangeArrowheads="1"/>
          </p:cNvSpPr>
          <p:nvPr/>
        </p:nvSpPr>
        <p:spPr bwMode="auto">
          <a:xfrm>
            <a:off x="1554163" y="5441950"/>
            <a:ext cx="8401050" cy="3444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C0C0C0"/>
              </a:gs>
            </a:gsLst>
            <a:path path="shape">
              <a:fillToRect l="50000" t="50000" r="50000" b="50000"/>
            </a:path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/>
          <a:lstStyle/>
          <a:p>
            <a:pPr marL="74613" algn="ctr"/>
            <a:r>
              <a:rPr lang="en-US" sz="1900">
                <a:solidFill>
                  <a:srgbClr val="000000"/>
                </a:solidFill>
                <a:latin typeface="Arial" charset="0"/>
              </a:rPr>
              <a:t>Java and Migration Tools and Services</a:t>
            </a:r>
          </a:p>
        </p:txBody>
      </p:sp>
      <p:sp>
        <p:nvSpPr>
          <p:cNvPr id="4107" name="Line 11"/>
          <p:cNvSpPr>
            <a:spLocks noChangeShapeType="1"/>
          </p:cNvSpPr>
          <p:nvPr/>
        </p:nvSpPr>
        <p:spPr bwMode="auto">
          <a:xfrm>
            <a:off x="1536700" y="5310188"/>
            <a:ext cx="8389938" cy="0"/>
          </a:xfrm>
          <a:prstGeom prst="line">
            <a:avLst/>
          </a:prstGeom>
          <a:noFill/>
          <a:ln w="50800">
            <a:solidFill>
              <a:srgbClr val="000000"/>
            </a:solidFill>
            <a:prstDash val="sys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4108" name="AutoShape 12"/>
          <p:cNvSpPr>
            <a:spLocks noChangeArrowheads="1"/>
          </p:cNvSpPr>
          <p:nvPr/>
        </p:nvSpPr>
        <p:spPr bwMode="auto">
          <a:xfrm>
            <a:off x="1508125" y="6794500"/>
            <a:ext cx="8285163" cy="758825"/>
          </a:xfrm>
          <a:prstGeom prst="rightArrow">
            <a:avLst>
              <a:gd name="adj1" fmla="val 50000"/>
              <a:gd name="adj2" fmla="val 272960"/>
            </a:avLst>
          </a:prstGeom>
          <a:gradFill rotWithShape="0">
            <a:gsLst>
              <a:gs pos="0">
                <a:srgbClr val="FFB672"/>
              </a:gs>
              <a:gs pos="50000">
                <a:srgbClr val="FFFFFF"/>
              </a:gs>
              <a:gs pos="100000">
                <a:srgbClr val="FFB672"/>
              </a:gs>
            </a:gsLst>
            <a:lin ang="0" scaled="1"/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Over time</a:t>
            </a:r>
          </a:p>
        </p:txBody>
      </p:sp>
      <p:sp>
        <p:nvSpPr>
          <p:cNvPr id="4109" name="Line 13"/>
          <p:cNvSpPr>
            <a:spLocks noChangeShapeType="1"/>
          </p:cNvSpPr>
          <p:nvPr/>
        </p:nvSpPr>
        <p:spPr bwMode="auto">
          <a:xfrm flipV="1">
            <a:off x="4200525" y="1411288"/>
            <a:ext cx="0" cy="3878262"/>
          </a:xfrm>
          <a:prstGeom prst="line">
            <a:avLst/>
          </a:prstGeom>
          <a:noFill/>
          <a:ln w="50800">
            <a:solidFill>
              <a:srgbClr val="000000"/>
            </a:solidFill>
            <a:prstDash val="sys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4110" name="Line 14"/>
          <p:cNvSpPr>
            <a:spLocks noChangeShapeType="1"/>
          </p:cNvSpPr>
          <p:nvPr/>
        </p:nvSpPr>
        <p:spPr bwMode="auto">
          <a:xfrm flipV="1">
            <a:off x="6991350" y="1411288"/>
            <a:ext cx="0" cy="3881437"/>
          </a:xfrm>
          <a:prstGeom prst="line">
            <a:avLst/>
          </a:prstGeom>
          <a:noFill/>
          <a:ln w="50800">
            <a:solidFill>
              <a:srgbClr val="000000"/>
            </a:solidFill>
            <a:prstDash val="sys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4111" name="Line 15"/>
          <p:cNvSpPr>
            <a:spLocks noChangeShapeType="1"/>
          </p:cNvSpPr>
          <p:nvPr/>
        </p:nvSpPr>
        <p:spPr bwMode="auto">
          <a:xfrm>
            <a:off x="1536700" y="1392238"/>
            <a:ext cx="8389938" cy="0"/>
          </a:xfrm>
          <a:prstGeom prst="line">
            <a:avLst/>
          </a:prstGeom>
          <a:noFill/>
          <a:ln w="50800">
            <a:solidFill>
              <a:srgbClr val="000000"/>
            </a:solidFill>
            <a:prstDash val="sysDash"/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noFill/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4112" name="Text Box 16"/>
          <p:cNvSpPr txBox="1">
            <a:spLocks noChangeArrowheads="1"/>
          </p:cNvSpPr>
          <p:nvPr/>
        </p:nvSpPr>
        <p:spPr bwMode="auto">
          <a:xfrm>
            <a:off x="1662113" y="149225"/>
            <a:ext cx="7135812" cy="977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3600">
                <a:solidFill>
                  <a:srgbClr val="FFFF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Product and Services Plans</a:t>
            </a:r>
          </a:p>
        </p:txBody>
      </p:sp>
      <p:sp>
        <p:nvSpPr>
          <p:cNvPr id="4113" name="Text Box 17"/>
          <p:cNvSpPr txBox="1">
            <a:spLocks noChangeArrowheads="1"/>
          </p:cNvSpPr>
          <p:nvPr/>
        </p:nvSpPr>
        <p:spPr bwMode="auto">
          <a:xfrm>
            <a:off x="1531938" y="1520825"/>
            <a:ext cx="2503487" cy="337026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84175" indent="-809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1700" b="1">
                <a:solidFill>
                  <a:srgbClr val="000000"/>
                </a:solidFill>
                <a:latin typeface="Arial" charset="0"/>
              </a:rPr>
              <a:t>e-business enablement: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00"/>
                </a:solidFill>
                <a:latin typeface="Arial" charset="0"/>
              </a:rPr>
              <a:t>Java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00"/>
                </a:solidFill>
                <a:latin typeface="Arial" charset="0"/>
              </a:rPr>
              <a:t>Browser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00"/>
                </a:solidFill>
                <a:latin typeface="Arial" charset="0"/>
              </a:rPr>
              <a:t>TCP/IP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00"/>
                </a:solidFill>
                <a:latin typeface="Arial" charset="0"/>
              </a:rPr>
              <a:t>WebSphere Appl. Server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00"/>
                </a:solidFill>
                <a:latin typeface="Arial" charset="0"/>
              </a:rPr>
              <a:t>LDAP</a:t>
            </a:r>
          </a:p>
          <a:p>
            <a:pPr>
              <a:spcAft>
                <a:spcPct val="15000"/>
              </a:spcAft>
            </a:pPr>
            <a:r>
              <a:rPr lang="en-US" sz="1700" b="1">
                <a:solidFill>
                  <a:srgbClr val="000000"/>
                </a:solidFill>
                <a:latin typeface="Arial" charset="0"/>
              </a:rPr>
              <a:t>WorkSpace On-Demand: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00"/>
                </a:solidFill>
                <a:latin typeface="Arial" charset="0"/>
              </a:rPr>
              <a:t>Windows NT Client Manager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00"/>
                </a:solidFill>
                <a:latin typeface="Arial" charset="0"/>
              </a:rPr>
              <a:t>WSoD Server / Client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00"/>
                </a:solidFill>
                <a:latin typeface="Arial" charset="0"/>
              </a:rPr>
              <a:t>Boot client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00"/>
                </a:solidFill>
                <a:latin typeface="Arial" charset="0"/>
              </a:rPr>
              <a:t>Managed flexibility</a:t>
            </a:r>
          </a:p>
        </p:txBody>
      </p:sp>
      <p:sp>
        <p:nvSpPr>
          <p:cNvPr id="4114" name="Text Box 18"/>
          <p:cNvSpPr txBox="1">
            <a:spLocks noChangeArrowheads="1"/>
          </p:cNvSpPr>
          <p:nvPr/>
        </p:nvSpPr>
        <p:spPr bwMode="auto">
          <a:xfrm>
            <a:off x="4419600" y="1514475"/>
            <a:ext cx="2481263" cy="3452813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84175" indent="-809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1700" b="1">
                <a:solidFill>
                  <a:srgbClr val="0000FF"/>
                </a:solidFill>
                <a:latin typeface="Arial" charset="0"/>
              </a:rPr>
              <a:t>e-business investment protection: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FF"/>
                </a:solidFill>
                <a:latin typeface="Arial" charset="0"/>
              </a:rPr>
              <a:t>Java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FF"/>
                </a:solidFill>
                <a:latin typeface="Arial" charset="0"/>
              </a:rPr>
              <a:t>Browser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FF"/>
                </a:solidFill>
                <a:latin typeface="Arial" charset="0"/>
              </a:rPr>
              <a:t>TCP/IP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FF"/>
                </a:solidFill>
                <a:latin typeface="Arial" charset="0"/>
              </a:rPr>
              <a:t>WebSphere Appl. Server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FF"/>
                </a:solidFill>
                <a:latin typeface="Arial" charset="0"/>
              </a:rPr>
              <a:t>... </a:t>
            </a:r>
          </a:p>
          <a:p>
            <a:pPr>
              <a:spcAft>
                <a:spcPct val="15000"/>
              </a:spcAft>
            </a:pPr>
            <a:r>
              <a:rPr lang="en-US" sz="1700" b="1">
                <a:solidFill>
                  <a:srgbClr val="0000FF"/>
                </a:solidFill>
                <a:latin typeface="Arial" charset="0"/>
              </a:rPr>
              <a:t>Cross Platform WorkSpace On-Demand: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FF"/>
                </a:solidFill>
                <a:latin typeface="Arial" charset="0"/>
              </a:rPr>
              <a:t>Windows NT server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FF"/>
                </a:solidFill>
                <a:latin typeface="Arial" charset="0"/>
              </a:rPr>
              <a:t>Linux server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0000FF"/>
                </a:solidFill>
                <a:latin typeface="Arial" charset="0"/>
              </a:rPr>
              <a:t>...</a:t>
            </a:r>
          </a:p>
        </p:txBody>
      </p:sp>
      <p:sp>
        <p:nvSpPr>
          <p:cNvPr id="4115" name="Text Box 19"/>
          <p:cNvSpPr txBox="1">
            <a:spLocks noChangeArrowheads="1"/>
          </p:cNvSpPr>
          <p:nvPr/>
        </p:nvSpPr>
        <p:spPr bwMode="auto">
          <a:xfrm>
            <a:off x="7248525" y="1535113"/>
            <a:ext cx="2206625" cy="318611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384175" indent="-80963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1700" b="1">
                <a:solidFill>
                  <a:srgbClr val="1079FF"/>
                </a:solidFill>
                <a:latin typeface="Arial" charset="0"/>
              </a:rPr>
              <a:t>Client platform independence: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1079FF"/>
                </a:solidFill>
                <a:latin typeface="Arial" charset="0"/>
              </a:rPr>
              <a:t>Java client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1079FF"/>
                </a:solidFill>
                <a:latin typeface="Arial" charset="0"/>
              </a:rPr>
              <a:t>Linux client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1079FF"/>
                </a:solidFill>
                <a:latin typeface="Arial" charset="0"/>
              </a:rPr>
              <a:t>Windows client</a:t>
            </a:r>
          </a:p>
          <a:p>
            <a:pPr>
              <a:spcAft>
                <a:spcPct val="15000"/>
              </a:spcAft>
            </a:pPr>
            <a:r>
              <a:rPr lang="en-US" sz="1700" b="1">
                <a:solidFill>
                  <a:srgbClr val="1079FF"/>
                </a:solidFill>
                <a:latin typeface="Arial" charset="0"/>
              </a:rPr>
              <a:t>Server platform independence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1079FF"/>
                </a:solidFill>
                <a:latin typeface="Arial" charset="0"/>
              </a:rPr>
              <a:t>Linux server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1079FF"/>
                </a:solidFill>
                <a:latin typeface="Arial" charset="0"/>
              </a:rPr>
              <a:t>Windows NT server</a:t>
            </a:r>
          </a:p>
          <a:p>
            <a:pPr lvl="1">
              <a:spcAft>
                <a:spcPct val="15000"/>
              </a:spcAft>
              <a:buClr>
                <a:srgbClr val="808080"/>
              </a:buClr>
              <a:buSzPct val="100000"/>
              <a:buFont typeface="WingDings" pitchFamily="2" charset="2"/>
              <a:buChar char="Ÿ"/>
            </a:pPr>
            <a:r>
              <a:rPr lang="en-US" sz="1600" b="1">
                <a:solidFill>
                  <a:srgbClr val="1079FF"/>
                </a:solidFill>
                <a:latin typeface="Arial" charset="0"/>
              </a:rPr>
              <a:t>Warp Server for e-business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3" name="Freeform 3"/>
          <p:cNvSpPr>
            <a:spLocks noChangeArrowheads="1"/>
          </p:cNvSpPr>
          <p:nvPr/>
        </p:nvSpPr>
        <p:spPr bwMode="auto">
          <a:xfrm>
            <a:off x="20638" y="0"/>
            <a:ext cx="9986962" cy="1160463"/>
          </a:xfrm>
          <a:custGeom>
            <a:avLst/>
            <a:gdLst>
              <a:gd name="T0" fmla="*/ 0 w 6291"/>
              <a:gd name="T1" fmla="*/ 0 h 731"/>
              <a:gd name="T2" fmla="*/ 0 w 6291"/>
              <a:gd name="T3" fmla="*/ 731 h 731"/>
              <a:gd name="T4" fmla="*/ 6291 w 6291"/>
              <a:gd name="T5" fmla="*/ 731 h 731"/>
              <a:gd name="T6" fmla="*/ 6291 w 6291"/>
              <a:gd name="T7" fmla="*/ 0 h 7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291" h="731">
                <a:moveTo>
                  <a:pt x="0" y="0"/>
                </a:moveTo>
                <a:lnTo>
                  <a:pt x="0" y="731"/>
                </a:lnTo>
                <a:lnTo>
                  <a:pt x="6291" y="731"/>
                </a:lnTo>
                <a:lnTo>
                  <a:pt x="6291" y="0"/>
                </a:lnTo>
                <a:close/>
              </a:path>
            </a:pathLst>
          </a:custGeom>
          <a:solidFill>
            <a:srgbClr val="0000A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5124" name="Rectangle 4"/>
          <p:cNvSpPr>
            <a:spLocks noChangeArrowheads="1"/>
          </p:cNvSpPr>
          <p:nvPr/>
        </p:nvSpPr>
        <p:spPr bwMode="auto">
          <a:xfrm>
            <a:off x="0" y="0"/>
            <a:ext cx="1366838" cy="7739063"/>
          </a:xfrm>
          <a:prstGeom prst="rect">
            <a:avLst/>
          </a:prstGeom>
          <a:solidFill>
            <a:srgbClr val="000000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pic>
        <p:nvPicPr>
          <p:cNvPr id="5125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0" y="323850"/>
            <a:ext cx="1141413" cy="1155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5126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113" y="7019925"/>
            <a:ext cx="981075" cy="3857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5127" name="Text Box 7"/>
          <p:cNvSpPr txBox="1">
            <a:spLocks noChangeArrowheads="1"/>
          </p:cNvSpPr>
          <p:nvPr/>
        </p:nvSpPr>
        <p:spPr bwMode="auto">
          <a:xfrm>
            <a:off x="1662113" y="149225"/>
            <a:ext cx="7135812" cy="977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3600">
                <a:solidFill>
                  <a:srgbClr val="FFFF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Purchase Model Changes</a:t>
            </a:r>
          </a:p>
        </p:txBody>
      </p:sp>
      <p:sp>
        <p:nvSpPr>
          <p:cNvPr id="5128" name="Text Box 8"/>
          <p:cNvSpPr txBox="1">
            <a:spLocks noChangeArrowheads="1"/>
          </p:cNvSpPr>
          <p:nvPr/>
        </p:nvSpPr>
        <p:spPr bwMode="auto">
          <a:xfrm>
            <a:off x="990600" y="1452563"/>
            <a:ext cx="8535988" cy="6011862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190500" indent="-190500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1092200" indent="-177800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FFFFFF"/>
              </a:buClr>
              <a:buSzPct val="80000"/>
              <a:buFont typeface="WingDings" pitchFamily="2" charset="2"/>
              <a:buChar char="l"/>
            </a:pPr>
            <a:r>
              <a:rPr lang="en-US" sz="2800">
                <a:solidFill>
                  <a:srgbClr val="000000"/>
                </a:solidFill>
                <a:latin typeface="Arial" charset="0"/>
              </a:rPr>
              <a:t>No charge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Java 1.1.X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Communicator 4.5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80000"/>
              <a:buFont typeface="WingDings" pitchFamily="2" charset="2"/>
              <a:buChar char="l"/>
            </a:pPr>
            <a:r>
              <a:rPr lang="en-US" sz="2800">
                <a:solidFill>
                  <a:srgbClr val="000000"/>
                </a:solidFill>
                <a:latin typeface="Arial" charset="0"/>
              </a:rPr>
              <a:t>Passport Advantage subscription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Java 2 and beyond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Communicator 5 and beyond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WebSphere 3 and beyond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Warp Server for e-business enhancements (TCP/IP, LDAP...)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WorkSpace On-Demand (cross-platform)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80000"/>
              <a:buFont typeface="WingDings" pitchFamily="2" charset="2"/>
              <a:buChar char="l"/>
            </a:pPr>
            <a:r>
              <a:rPr lang="en-US" sz="2800">
                <a:solidFill>
                  <a:srgbClr val="000000"/>
                </a:solidFill>
                <a:latin typeface="Arial" charset="0"/>
              </a:rPr>
              <a:t>Services Offerings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e-business transformation (cross-platform)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Service extensions, Total Content Offering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2600">
                <a:solidFill>
                  <a:srgbClr val="000000"/>
                </a:solidFill>
                <a:latin typeface="Arial" charset="0"/>
              </a:rPr>
              <a:t>Custom enhancements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7" name="Freeform 3"/>
          <p:cNvSpPr>
            <a:spLocks noChangeArrowheads="1"/>
          </p:cNvSpPr>
          <p:nvPr/>
        </p:nvSpPr>
        <p:spPr bwMode="auto">
          <a:xfrm>
            <a:off x="20638" y="0"/>
            <a:ext cx="9986962" cy="1160463"/>
          </a:xfrm>
          <a:custGeom>
            <a:avLst/>
            <a:gdLst>
              <a:gd name="T0" fmla="*/ 0 w 6291"/>
              <a:gd name="T1" fmla="*/ 0 h 731"/>
              <a:gd name="T2" fmla="*/ 0 w 6291"/>
              <a:gd name="T3" fmla="*/ 731 h 731"/>
              <a:gd name="T4" fmla="*/ 6291 w 6291"/>
              <a:gd name="T5" fmla="*/ 731 h 731"/>
              <a:gd name="T6" fmla="*/ 6291 w 6291"/>
              <a:gd name="T7" fmla="*/ 0 h 7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291" h="731">
                <a:moveTo>
                  <a:pt x="0" y="0"/>
                </a:moveTo>
                <a:lnTo>
                  <a:pt x="0" y="731"/>
                </a:lnTo>
                <a:lnTo>
                  <a:pt x="6291" y="731"/>
                </a:lnTo>
                <a:lnTo>
                  <a:pt x="6291" y="0"/>
                </a:lnTo>
                <a:close/>
              </a:path>
            </a:pathLst>
          </a:custGeom>
          <a:solidFill>
            <a:srgbClr val="0000A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6148" name="Rectangle 4"/>
          <p:cNvSpPr>
            <a:spLocks noChangeArrowheads="1"/>
          </p:cNvSpPr>
          <p:nvPr/>
        </p:nvSpPr>
        <p:spPr bwMode="auto">
          <a:xfrm>
            <a:off x="0" y="0"/>
            <a:ext cx="1366838" cy="7739063"/>
          </a:xfrm>
          <a:prstGeom prst="rect">
            <a:avLst/>
          </a:prstGeom>
          <a:solidFill>
            <a:srgbClr val="000000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pic>
        <p:nvPicPr>
          <p:cNvPr id="6149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0" y="323850"/>
            <a:ext cx="1141413" cy="1155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6150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113" y="7019925"/>
            <a:ext cx="981075" cy="3857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6151" name="Rectangle 7"/>
          <p:cNvSpPr>
            <a:spLocks noChangeArrowheads="1"/>
          </p:cNvSpPr>
          <p:nvPr/>
        </p:nvSpPr>
        <p:spPr bwMode="auto">
          <a:xfrm>
            <a:off x="1622425" y="5438775"/>
            <a:ext cx="3862388" cy="116998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00CE00"/>
              </a:gs>
            </a:gsLst>
            <a:path path="shape">
              <a:fillToRect l="50000" t="50000" r="50000" b="50000"/>
            </a:path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Server</a:t>
            </a:r>
          </a:p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OS/2   Windows NT   Linux</a:t>
            </a:r>
          </a:p>
        </p:txBody>
      </p:sp>
      <p:sp>
        <p:nvSpPr>
          <p:cNvPr id="6152" name="Rectangle 8"/>
          <p:cNvSpPr>
            <a:spLocks noChangeArrowheads="1"/>
          </p:cNvSpPr>
          <p:nvPr/>
        </p:nvSpPr>
        <p:spPr bwMode="auto">
          <a:xfrm>
            <a:off x="1622425" y="4826000"/>
            <a:ext cx="3854450" cy="566738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C17D"/>
              </a:gs>
            </a:gsLst>
            <a:path path="shape">
              <a:fillToRect l="50000" t="50000" r="50000" b="50000"/>
            </a:path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Java Runtime Environment</a:t>
            </a:r>
          </a:p>
        </p:txBody>
      </p:sp>
      <p:sp>
        <p:nvSpPr>
          <p:cNvPr id="6153" name="Rectangle 9"/>
          <p:cNvSpPr>
            <a:spLocks noChangeArrowheads="1"/>
          </p:cNvSpPr>
          <p:nvPr/>
        </p:nvSpPr>
        <p:spPr bwMode="auto">
          <a:xfrm>
            <a:off x="1604963" y="3032125"/>
            <a:ext cx="1250950" cy="1736725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C17D"/>
              </a:gs>
            </a:gsLst>
            <a:path path="shape">
              <a:fillToRect l="50000" t="50000" r="50000" b="50000"/>
            </a:path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Cross</a:t>
            </a:r>
          </a:p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Platform</a:t>
            </a:r>
          </a:p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Client</a:t>
            </a:r>
          </a:p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Manager</a:t>
            </a:r>
          </a:p>
        </p:txBody>
      </p:sp>
      <p:sp>
        <p:nvSpPr>
          <p:cNvPr id="6154" name="Rectangle 10"/>
          <p:cNvSpPr>
            <a:spLocks noChangeArrowheads="1"/>
          </p:cNvSpPr>
          <p:nvPr/>
        </p:nvSpPr>
        <p:spPr bwMode="auto">
          <a:xfrm>
            <a:off x="2868613" y="4340225"/>
            <a:ext cx="2613025" cy="423863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C17D"/>
              </a:gs>
            </a:gsLst>
            <a:path path="shape">
              <a:fillToRect l="50000" t="50000" r="50000" b="50000"/>
            </a:path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WebSphere</a:t>
            </a:r>
          </a:p>
        </p:txBody>
      </p:sp>
      <p:sp>
        <p:nvSpPr>
          <p:cNvPr id="6155" name="Rectangle 11"/>
          <p:cNvSpPr>
            <a:spLocks noChangeArrowheads="1"/>
          </p:cNvSpPr>
          <p:nvPr/>
        </p:nvSpPr>
        <p:spPr bwMode="auto">
          <a:xfrm>
            <a:off x="3970338" y="3038475"/>
            <a:ext cx="1495425" cy="1258888"/>
          </a:xfrm>
          <a:prstGeom prst="rect">
            <a:avLst/>
          </a:prstGeom>
          <a:solidFill>
            <a:srgbClr val="00EFEF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 algn="ctr">
              <a:spcAft>
                <a:spcPct val="15000"/>
              </a:spcAft>
            </a:pPr>
            <a:r>
              <a:rPr lang="en-US" sz="1900">
                <a:solidFill>
                  <a:srgbClr val="000000"/>
                </a:solidFill>
                <a:latin typeface="Arial" charset="0"/>
              </a:rPr>
              <a:t>Servlet</a:t>
            </a:r>
          </a:p>
          <a:p>
            <a:pPr algn="ctr">
              <a:spcAft>
                <a:spcPct val="15000"/>
              </a:spcAft>
            </a:pPr>
            <a:r>
              <a:rPr lang="en-US" sz="1900">
                <a:solidFill>
                  <a:srgbClr val="000000"/>
                </a:solidFill>
                <a:latin typeface="Arial" charset="0"/>
              </a:rPr>
              <a:t>Business</a:t>
            </a:r>
          </a:p>
          <a:p>
            <a:pPr algn="ctr">
              <a:spcAft>
                <a:spcPct val="15000"/>
              </a:spcAft>
            </a:pPr>
            <a:r>
              <a:rPr lang="en-US" sz="1900">
                <a:solidFill>
                  <a:srgbClr val="000000"/>
                </a:solidFill>
                <a:latin typeface="Arial" charset="0"/>
              </a:rPr>
              <a:t>Logic</a:t>
            </a:r>
          </a:p>
        </p:txBody>
      </p:sp>
      <p:sp>
        <p:nvSpPr>
          <p:cNvPr id="6156" name="Rectangle 12"/>
          <p:cNvSpPr>
            <a:spLocks noChangeArrowheads="1"/>
          </p:cNvSpPr>
          <p:nvPr/>
        </p:nvSpPr>
        <p:spPr bwMode="auto">
          <a:xfrm>
            <a:off x="5924550" y="5435600"/>
            <a:ext cx="3778250" cy="1168400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00CE00"/>
              </a:gs>
            </a:gsLst>
            <a:path path="shape">
              <a:fillToRect l="50000" t="50000" r="50000" b="50000"/>
            </a:path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Client</a:t>
            </a:r>
          </a:p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OS/2   Windows NT   Linux</a:t>
            </a:r>
          </a:p>
        </p:txBody>
      </p:sp>
      <p:sp>
        <p:nvSpPr>
          <p:cNvPr id="6157" name="Rectangle 13"/>
          <p:cNvSpPr>
            <a:spLocks noChangeArrowheads="1"/>
          </p:cNvSpPr>
          <p:nvPr/>
        </p:nvSpPr>
        <p:spPr bwMode="auto">
          <a:xfrm>
            <a:off x="5927725" y="4827588"/>
            <a:ext cx="3786188" cy="566737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C17D"/>
              </a:gs>
            </a:gsLst>
            <a:path path="shape">
              <a:fillToRect l="50000" t="50000" r="50000" b="50000"/>
            </a:path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Java Runtime Environment</a:t>
            </a:r>
          </a:p>
        </p:txBody>
      </p:sp>
      <p:sp>
        <p:nvSpPr>
          <p:cNvPr id="6158" name="Rectangle 14"/>
          <p:cNvSpPr>
            <a:spLocks noChangeArrowheads="1"/>
          </p:cNvSpPr>
          <p:nvPr/>
        </p:nvSpPr>
        <p:spPr bwMode="auto">
          <a:xfrm>
            <a:off x="5919788" y="4221163"/>
            <a:ext cx="1917700" cy="582612"/>
          </a:xfrm>
          <a:prstGeom prst="rect">
            <a:avLst/>
          </a:prstGeom>
          <a:gradFill rotWithShape="0">
            <a:gsLst>
              <a:gs pos="0">
                <a:srgbClr val="FFFFFF"/>
              </a:gs>
              <a:gs pos="100000">
                <a:srgbClr val="FFC17D"/>
              </a:gs>
            </a:gsLst>
            <a:path path="shape">
              <a:fillToRect l="50000" t="50000" r="50000" b="50000"/>
            </a:path>
          </a:gra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/>
          <a:lstStyle/>
          <a:p>
            <a:pPr algn="ctr">
              <a:spcAft>
                <a:spcPct val="15000"/>
              </a:spcAft>
            </a:pPr>
            <a:r>
              <a:rPr lang="en-US" sz="2000">
                <a:solidFill>
                  <a:srgbClr val="000000"/>
                </a:solidFill>
                <a:latin typeface="Arial" charset="0"/>
              </a:rPr>
              <a:t>Browser</a:t>
            </a:r>
          </a:p>
        </p:txBody>
      </p:sp>
      <p:sp>
        <p:nvSpPr>
          <p:cNvPr id="6159" name="Freeform 15"/>
          <p:cNvSpPr>
            <a:spLocks/>
          </p:cNvSpPr>
          <p:nvPr/>
        </p:nvSpPr>
        <p:spPr bwMode="auto">
          <a:xfrm>
            <a:off x="5943600" y="3040063"/>
            <a:ext cx="3729038" cy="1741487"/>
          </a:xfrm>
          <a:custGeom>
            <a:avLst/>
            <a:gdLst>
              <a:gd name="T0" fmla="*/ 0 w 2349"/>
              <a:gd name="T1" fmla="*/ 731 h 1097"/>
              <a:gd name="T2" fmla="*/ 0 w 2349"/>
              <a:gd name="T3" fmla="*/ 0 h 1097"/>
              <a:gd name="T4" fmla="*/ 2349 w 2349"/>
              <a:gd name="T5" fmla="*/ 0 h 1097"/>
              <a:gd name="T6" fmla="*/ 2349 w 2349"/>
              <a:gd name="T7" fmla="*/ 1097 h 1097"/>
              <a:gd name="T8" fmla="*/ 1218 w 2349"/>
              <a:gd name="T9" fmla="*/ 1097 h 1097"/>
              <a:gd name="T10" fmla="*/ 1218 w 2349"/>
              <a:gd name="T11" fmla="*/ 731 h 1097"/>
              <a:gd name="T12" fmla="*/ 0 w 2349"/>
              <a:gd name="T13" fmla="*/ 731 h 1097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  <a:cxn ang="0">
                <a:pos x="T8" y="T9"/>
              </a:cxn>
              <a:cxn ang="0">
                <a:pos x="T10" y="T11"/>
              </a:cxn>
              <a:cxn ang="0">
                <a:pos x="T12" y="T13"/>
              </a:cxn>
            </a:cxnLst>
            <a:rect l="0" t="0" r="r" b="b"/>
            <a:pathLst>
              <a:path w="2349" h="1097">
                <a:moveTo>
                  <a:pt x="0" y="731"/>
                </a:moveTo>
                <a:lnTo>
                  <a:pt x="0" y="0"/>
                </a:lnTo>
                <a:lnTo>
                  <a:pt x="2349" y="0"/>
                </a:lnTo>
                <a:lnTo>
                  <a:pt x="2349" y="1097"/>
                </a:lnTo>
                <a:lnTo>
                  <a:pt x="1218" y="1097"/>
                </a:lnTo>
                <a:lnTo>
                  <a:pt x="1218" y="731"/>
                </a:lnTo>
                <a:lnTo>
                  <a:pt x="0" y="731"/>
                </a:lnTo>
              </a:path>
            </a:pathLst>
          </a:custGeom>
          <a:noFill/>
          <a:ln w="25400">
            <a:solidFill>
              <a:srgbClr val="000000"/>
            </a:solidFill>
            <a:round/>
            <a:headEnd type="none" w="med" len="med"/>
            <a:tailEnd type="none" w="med" len="med"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6160" name="Text Box 16"/>
          <p:cNvSpPr txBox="1">
            <a:spLocks noChangeArrowheads="1"/>
          </p:cNvSpPr>
          <p:nvPr/>
        </p:nvSpPr>
        <p:spPr bwMode="auto">
          <a:xfrm>
            <a:off x="6694488" y="3246438"/>
            <a:ext cx="2193925" cy="61118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1900">
                <a:solidFill>
                  <a:srgbClr val="280078"/>
                </a:solidFill>
                <a:latin typeface="Arial" charset="0"/>
              </a:rPr>
              <a:t>Application</a:t>
            </a:r>
          </a:p>
          <a:p>
            <a:pPr algn="ctr">
              <a:spcAft>
                <a:spcPct val="15000"/>
              </a:spcAft>
            </a:pPr>
            <a:r>
              <a:rPr lang="en-US" sz="1900">
                <a:solidFill>
                  <a:srgbClr val="280078"/>
                </a:solidFill>
                <a:latin typeface="Arial" charset="0"/>
              </a:rPr>
              <a:t>GUI / XML / HTML</a:t>
            </a:r>
          </a:p>
        </p:txBody>
      </p:sp>
      <p:sp>
        <p:nvSpPr>
          <p:cNvPr id="6161" name="Rectangle 17"/>
          <p:cNvSpPr>
            <a:spLocks noChangeArrowheads="1"/>
          </p:cNvSpPr>
          <p:nvPr/>
        </p:nvSpPr>
        <p:spPr bwMode="auto">
          <a:xfrm>
            <a:off x="2898775" y="3063875"/>
            <a:ext cx="1046163" cy="1230313"/>
          </a:xfrm>
          <a:prstGeom prst="rect">
            <a:avLst/>
          </a:prstGeom>
          <a:noFill/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00EFE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6162" name="Text Box 18"/>
          <p:cNvSpPr txBox="1">
            <a:spLocks noChangeArrowheads="1"/>
          </p:cNvSpPr>
          <p:nvPr/>
        </p:nvSpPr>
        <p:spPr bwMode="auto">
          <a:xfrm>
            <a:off x="1662113" y="0"/>
            <a:ext cx="7135812" cy="1285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3600">
                <a:solidFill>
                  <a:srgbClr val="FFFF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Enabling Platform Independence</a:t>
            </a:r>
          </a:p>
        </p:txBody>
      </p:sp>
      <p:sp>
        <p:nvSpPr>
          <p:cNvPr id="6163" name="Text Box 19"/>
          <p:cNvSpPr txBox="1">
            <a:spLocks noChangeArrowheads="1"/>
          </p:cNvSpPr>
          <p:nvPr/>
        </p:nvSpPr>
        <p:spPr bwMode="auto">
          <a:xfrm>
            <a:off x="2827338" y="3446463"/>
            <a:ext cx="1193800" cy="6000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 algn="ctr">
              <a:spcAft>
                <a:spcPct val="15000"/>
              </a:spcAft>
            </a:pPr>
            <a:r>
              <a:rPr lang="en-US" sz="1900">
                <a:solidFill>
                  <a:srgbClr val="280078"/>
                </a:solidFill>
                <a:latin typeface="Arial" charset="0"/>
              </a:rPr>
              <a:t>Web Svr</a:t>
            </a:r>
          </a:p>
          <a:p>
            <a:pPr algn="ctr">
              <a:spcAft>
                <a:spcPct val="15000"/>
              </a:spcAft>
            </a:pPr>
            <a:r>
              <a:rPr lang="en-US" sz="1900">
                <a:solidFill>
                  <a:srgbClr val="280078"/>
                </a:solidFill>
                <a:latin typeface="Arial" charset="0"/>
              </a:rPr>
              <a:t>Logic</a:t>
            </a:r>
          </a:p>
        </p:txBody>
      </p:sp>
      <p:sp>
        <p:nvSpPr>
          <p:cNvPr id="6164" name="Text Box 20"/>
          <p:cNvSpPr txBox="1">
            <a:spLocks noChangeArrowheads="1"/>
          </p:cNvSpPr>
          <p:nvPr/>
        </p:nvSpPr>
        <p:spPr bwMode="auto">
          <a:xfrm>
            <a:off x="1873250" y="1955800"/>
            <a:ext cx="7532688" cy="5080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3600">
                <a:solidFill>
                  <a:srgbClr val="000000"/>
                </a:solidFill>
                <a:latin typeface="Helvetica" pitchFamily="34" charset="0"/>
              </a:rPr>
              <a:t>Application Framework for e-business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Freeform 3"/>
          <p:cNvSpPr>
            <a:spLocks noChangeArrowheads="1"/>
          </p:cNvSpPr>
          <p:nvPr/>
        </p:nvSpPr>
        <p:spPr bwMode="auto">
          <a:xfrm>
            <a:off x="20638" y="0"/>
            <a:ext cx="9986962" cy="1160463"/>
          </a:xfrm>
          <a:custGeom>
            <a:avLst/>
            <a:gdLst>
              <a:gd name="T0" fmla="*/ 0 w 6291"/>
              <a:gd name="T1" fmla="*/ 0 h 731"/>
              <a:gd name="T2" fmla="*/ 0 w 6291"/>
              <a:gd name="T3" fmla="*/ 731 h 731"/>
              <a:gd name="T4" fmla="*/ 6291 w 6291"/>
              <a:gd name="T5" fmla="*/ 731 h 731"/>
              <a:gd name="T6" fmla="*/ 6291 w 6291"/>
              <a:gd name="T7" fmla="*/ 0 h 7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291" h="731">
                <a:moveTo>
                  <a:pt x="0" y="0"/>
                </a:moveTo>
                <a:lnTo>
                  <a:pt x="0" y="731"/>
                </a:lnTo>
                <a:lnTo>
                  <a:pt x="6291" y="731"/>
                </a:lnTo>
                <a:lnTo>
                  <a:pt x="6291" y="0"/>
                </a:lnTo>
                <a:close/>
              </a:path>
            </a:pathLst>
          </a:custGeom>
          <a:solidFill>
            <a:srgbClr val="0000A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7172" name="Rectangle 4"/>
          <p:cNvSpPr>
            <a:spLocks noChangeArrowheads="1"/>
          </p:cNvSpPr>
          <p:nvPr/>
        </p:nvSpPr>
        <p:spPr bwMode="auto">
          <a:xfrm>
            <a:off x="0" y="0"/>
            <a:ext cx="1366838" cy="7739063"/>
          </a:xfrm>
          <a:prstGeom prst="rect">
            <a:avLst/>
          </a:prstGeom>
          <a:solidFill>
            <a:srgbClr val="000000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pic>
        <p:nvPicPr>
          <p:cNvPr id="7173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0" y="323850"/>
            <a:ext cx="1141413" cy="1155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7174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113" y="7019925"/>
            <a:ext cx="981075" cy="3857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175" name="Text Box 7"/>
          <p:cNvSpPr txBox="1">
            <a:spLocks noChangeArrowheads="1"/>
          </p:cNvSpPr>
          <p:nvPr/>
        </p:nvSpPr>
        <p:spPr bwMode="auto">
          <a:xfrm>
            <a:off x="1662113" y="149225"/>
            <a:ext cx="7135812" cy="977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3600">
                <a:solidFill>
                  <a:srgbClr val="FFFF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Effect on OS/2 Business</a:t>
            </a:r>
          </a:p>
        </p:txBody>
      </p:sp>
      <p:sp>
        <p:nvSpPr>
          <p:cNvPr id="7176" name="Text Box 8"/>
          <p:cNvSpPr txBox="1">
            <a:spLocks noChangeArrowheads="1"/>
          </p:cNvSpPr>
          <p:nvPr/>
        </p:nvSpPr>
        <p:spPr bwMode="auto">
          <a:xfrm>
            <a:off x="950913" y="1570038"/>
            <a:ext cx="9021762" cy="6169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204788" indent="-2047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1119188" indent="-20478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Expected marketplace trends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Continued server consolidation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Continued emphasis on Windows NT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Increasing emphasis on Linux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Decreasing emhasis on OS/2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Some customers will migrate to other platforms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Industry-wide support (incl. IBM)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Availability of skills and resources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Some customers will exploit e-business on OS/2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Known stability characteristics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Complete IBM software stack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5" name="Freeform 3"/>
          <p:cNvSpPr>
            <a:spLocks noChangeArrowheads="1"/>
          </p:cNvSpPr>
          <p:nvPr/>
        </p:nvSpPr>
        <p:spPr bwMode="auto">
          <a:xfrm>
            <a:off x="20638" y="0"/>
            <a:ext cx="9986962" cy="1160463"/>
          </a:xfrm>
          <a:custGeom>
            <a:avLst/>
            <a:gdLst>
              <a:gd name="T0" fmla="*/ 0 w 6291"/>
              <a:gd name="T1" fmla="*/ 0 h 731"/>
              <a:gd name="T2" fmla="*/ 0 w 6291"/>
              <a:gd name="T3" fmla="*/ 731 h 731"/>
              <a:gd name="T4" fmla="*/ 6291 w 6291"/>
              <a:gd name="T5" fmla="*/ 731 h 731"/>
              <a:gd name="T6" fmla="*/ 6291 w 6291"/>
              <a:gd name="T7" fmla="*/ 0 h 7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291" h="731">
                <a:moveTo>
                  <a:pt x="0" y="0"/>
                </a:moveTo>
                <a:lnTo>
                  <a:pt x="0" y="731"/>
                </a:lnTo>
                <a:lnTo>
                  <a:pt x="6291" y="731"/>
                </a:lnTo>
                <a:lnTo>
                  <a:pt x="6291" y="0"/>
                </a:lnTo>
                <a:close/>
              </a:path>
            </a:pathLst>
          </a:custGeom>
          <a:solidFill>
            <a:srgbClr val="0000A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8196" name="Rectangle 4"/>
          <p:cNvSpPr>
            <a:spLocks noChangeArrowheads="1"/>
          </p:cNvSpPr>
          <p:nvPr/>
        </p:nvSpPr>
        <p:spPr bwMode="auto">
          <a:xfrm>
            <a:off x="0" y="0"/>
            <a:ext cx="1366838" cy="7739063"/>
          </a:xfrm>
          <a:prstGeom prst="rect">
            <a:avLst/>
          </a:prstGeom>
          <a:solidFill>
            <a:srgbClr val="000000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pic>
        <p:nvPicPr>
          <p:cNvPr id="8197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0" y="323850"/>
            <a:ext cx="1141413" cy="1155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8198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113" y="7019925"/>
            <a:ext cx="981075" cy="3857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8199" name="Text Box 7"/>
          <p:cNvSpPr txBox="1">
            <a:spLocks noChangeArrowheads="1"/>
          </p:cNvSpPr>
          <p:nvPr/>
        </p:nvSpPr>
        <p:spPr bwMode="auto">
          <a:xfrm>
            <a:off x="1662113" y="0"/>
            <a:ext cx="7135812" cy="12858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3600">
                <a:solidFill>
                  <a:srgbClr val="FFFF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Customer Choices In Three Years</a:t>
            </a:r>
          </a:p>
        </p:txBody>
      </p:sp>
      <p:sp>
        <p:nvSpPr>
          <p:cNvPr id="8200" name="Text Box 8"/>
          <p:cNvSpPr txBox="1">
            <a:spLocks noChangeArrowheads="1"/>
          </p:cNvSpPr>
          <p:nvPr/>
        </p:nvSpPr>
        <p:spPr bwMode="auto">
          <a:xfrm>
            <a:off x="950913" y="1477963"/>
            <a:ext cx="8535987" cy="57943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204788" indent="-2047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 marL="1119188" indent="-204788"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Continue e-business on OS/2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Passport Advantage subscription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e-business exploitation services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Price will rise as volume declines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Move to e-business on other platforms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NT, Linux primary choices on Intel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e-business exploitation services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Broader hardware/software choice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Linux operating system is "free"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Move to proprietary model on other platforms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Services engagements only</a:t>
            </a:r>
          </a:p>
          <a:p>
            <a:pPr lvl="1">
              <a:spcAft>
                <a:spcPct val="15000"/>
              </a:spcAft>
              <a:buClr>
                <a:srgbClr val="000000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Most expensive and disruptive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bg bwMode="auto">
      <p:bgPr>
        <a:solidFill>
          <a:srgbClr val="FFFFFF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219" name="Freeform 3"/>
          <p:cNvSpPr>
            <a:spLocks noChangeArrowheads="1"/>
          </p:cNvSpPr>
          <p:nvPr/>
        </p:nvSpPr>
        <p:spPr bwMode="auto">
          <a:xfrm>
            <a:off x="20638" y="0"/>
            <a:ext cx="9986962" cy="1160463"/>
          </a:xfrm>
          <a:custGeom>
            <a:avLst/>
            <a:gdLst>
              <a:gd name="T0" fmla="*/ 0 w 6291"/>
              <a:gd name="T1" fmla="*/ 0 h 731"/>
              <a:gd name="T2" fmla="*/ 0 w 6291"/>
              <a:gd name="T3" fmla="*/ 731 h 731"/>
              <a:gd name="T4" fmla="*/ 6291 w 6291"/>
              <a:gd name="T5" fmla="*/ 731 h 731"/>
              <a:gd name="T6" fmla="*/ 6291 w 6291"/>
              <a:gd name="T7" fmla="*/ 0 h 731"/>
            </a:gdLst>
            <a:ahLst/>
            <a:cxnLst>
              <a:cxn ang="0">
                <a:pos x="T0" y="T1"/>
              </a:cxn>
              <a:cxn ang="0">
                <a:pos x="T2" y="T3"/>
              </a:cxn>
              <a:cxn ang="0">
                <a:pos x="T4" y="T5"/>
              </a:cxn>
              <a:cxn ang="0">
                <a:pos x="T6" y="T7"/>
              </a:cxn>
            </a:cxnLst>
            <a:rect l="0" t="0" r="r" b="b"/>
            <a:pathLst>
              <a:path w="6291" h="731">
                <a:moveTo>
                  <a:pt x="0" y="0"/>
                </a:moveTo>
                <a:lnTo>
                  <a:pt x="0" y="731"/>
                </a:lnTo>
                <a:lnTo>
                  <a:pt x="6291" y="731"/>
                </a:lnTo>
                <a:lnTo>
                  <a:pt x="6291" y="0"/>
                </a:lnTo>
                <a:close/>
              </a:path>
            </a:pathLst>
          </a:custGeom>
          <a:solidFill>
            <a:srgbClr val="0000AA"/>
          </a:solidFill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solidFill>
                  <a:srgbClr val="000000"/>
                </a:solidFill>
                <a:round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sp>
        <p:nvSpPr>
          <p:cNvPr id="9220" name="Rectangle 4"/>
          <p:cNvSpPr>
            <a:spLocks noChangeArrowheads="1"/>
          </p:cNvSpPr>
          <p:nvPr/>
        </p:nvSpPr>
        <p:spPr bwMode="auto">
          <a:xfrm>
            <a:off x="0" y="0"/>
            <a:ext cx="1366838" cy="7739063"/>
          </a:xfrm>
          <a:prstGeom prst="rect">
            <a:avLst/>
          </a:prstGeom>
          <a:solidFill>
            <a:srgbClr val="000000"/>
          </a:solidFill>
          <a:ln w="25400">
            <a:solidFill>
              <a:srgbClr val="000000"/>
            </a:solidFill>
            <a:miter lim="800000"/>
            <a:headEnd/>
            <a:tailEnd/>
          </a:ln>
          <a:effectLst/>
          <a:extLs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wrap="none"/>
          <a:lstStyle/>
          <a:p>
            <a:endParaRPr lang="en-US"/>
          </a:p>
        </p:txBody>
      </p:sp>
      <p:pic>
        <p:nvPicPr>
          <p:cNvPr id="9221" name="Picture 5"/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27000" y="323850"/>
            <a:ext cx="1141413" cy="115570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9222" name="Picture 6"/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65113" y="7019925"/>
            <a:ext cx="981075" cy="38576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9223" name="Text Box 7"/>
          <p:cNvSpPr txBox="1">
            <a:spLocks noChangeArrowheads="1"/>
          </p:cNvSpPr>
          <p:nvPr/>
        </p:nvSpPr>
        <p:spPr bwMode="auto">
          <a:xfrm>
            <a:off x="1662113" y="149225"/>
            <a:ext cx="7135812" cy="97790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 anchor="ctr">
            <a:spAutoFit/>
          </a:bodyPr>
          <a:lstStyle>
            <a:lvl1pPr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</a:pPr>
            <a:r>
              <a:rPr lang="en-US" sz="3600">
                <a:solidFill>
                  <a:srgbClr val="FFFFFF"/>
                </a:solidFill>
                <a:effectLst>
                  <a:outerShdw blurRad="38100" dist="38100" dir="2700000" algn="tl">
                    <a:srgbClr val="C0C0C0"/>
                  </a:outerShdw>
                </a:effectLst>
                <a:latin typeface="Arial Black" pitchFamily="34" charset="0"/>
              </a:rPr>
              <a:t>Summary</a:t>
            </a:r>
          </a:p>
        </p:txBody>
      </p:sp>
      <p:sp>
        <p:nvSpPr>
          <p:cNvPr id="9224" name="Text Box 8"/>
          <p:cNvSpPr txBox="1">
            <a:spLocks noChangeArrowheads="1"/>
          </p:cNvSpPr>
          <p:nvPr/>
        </p:nvSpPr>
        <p:spPr bwMode="auto">
          <a:xfrm>
            <a:off x="950913" y="1622425"/>
            <a:ext cx="8535987" cy="540067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12700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  <p:txBody>
          <a:bodyPr lIns="0" tIns="0" rIns="0" bIns="0">
            <a:spAutoFit/>
          </a:bodyPr>
          <a:lstStyle>
            <a:lvl1pPr marL="204788" indent="-204788">
              <a:defRPr sz="2400">
                <a:solidFill>
                  <a:schemeClr val="tx1"/>
                </a:solidFill>
                <a:latin typeface="Times New Roman" pitchFamily="18" charset="0"/>
              </a:defRPr>
            </a:lvl1pPr>
            <a:lvl2pPr>
              <a:defRPr sz="2400">
                <a:solidFill>
                  <a:schemeClr val="tx1"/>
                </a:solidFill>
                <a:latin typeface="Times New Roman" pitchFamily="18" charset="0"/>
              </a:defRPr>
            </a:lvl2pPr>
            <a:lvl3pPr>
              <a:defRPr sz="2400">
                <a:solidFill>
                  <a:schemeClr val="tx1"/>
                </a:solidFill>
                <a:latin typeface="Times New Roman" pitchFamily="18" charset="0"/>
              </a:defRPr>
            </a:lvl3pPr>
            <a:lvl4pPr>
              <a:defRPr sz="2400">
                <a:solidFill>
                  <a:schemeClr val="tx1"/>
                </a:solidFill>
                <a:latin typeface="Times New Roman" pitchFamily="18" charset="0"/>
              </a:defRPr>
            </a:lvl4pPr>
            <a:lvl5pPr>
              <a:defRPr sz="2400">
                <a:solidFill>
                  <a:schemeClr val="tx1"/>
                </a:solidFill>
                <a:latin typeface="Times New Roman" pitchFamily="18" charset="0"/>
              </a:defRPr>
            </a:lvl5pPr>
            <a:lvl6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6pPr>
            <a:lvl7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7pPr>
            <a:lvl8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8pPr>
            <a:lvl9pPr eaLnBrk="0" fontAlgn="base" hangingPunct="0">
              <a:spcBef>
                <a:spcPct val="0"/>
              </a:spcBef>
              <a:spcAft>
                <a:spcPct val="0"/>
              </a:spcAft>
              <a:defRPr sz="2400">
                <a:solidFill>
                  <a:schemeClr val="tx1"/>
                </a:solidFill>
                <a:latin typeface="Times New Roman" pitchFamily="18" charset="0"/>
              </a:defRPr>
            </a:lvl9pPr>
          </a:lstStyle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IBM will deliver e-business enablement for OS/2 for at least three years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Passport Advantage subscription is required to make the transformation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IBM will provide e-business transformation services for OS/2 and other platforms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Application framework for e-business and IBM middleware will enable platform independence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Price of e-business exploitation on OS/2 will rise as volume declines</a:t>
            </a:r>
          </a:p>
          <a:p>
            <a:pPr>
              <a:spcAft>
                <a:spcPct val="15000"/>
              </a:spcAft>
              <a:buClr>
                <a:srgbClr val="FFFFFF"/>
              </a:buClr>
              <a:buSzPct val="79000"/>
              <a:buFont typeface="WingDings" pitchFamily="2" charset="2"/>
              <a:buChar char="l"/>
            </a:pPr>
            <a:r>
              <a:rPr lang="en-US" sz="3000">
                <a:solidFill>
                  <a:srgbClr val="000000"/>
                </a:solidFill>
                <a:latin typeface="Arial" charset="0"/>
              </a:rPr>
              <a:t>IBM will fundamentally support customer choice</a:t>
            </a:r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>
</file>

<file path=ppt/theme/theme1.xml><?xml version="1.0" encoding="utf-8"?>
<a:theme xmlns:a="http://schemas.openxmlformats.org/drawingml/2006/main" name="Tema de Office">
  <a:themeElements>
    <a:clrScheme name="Tema de Office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Tema de Office">
      <a:majorFont>
        <a:latin typeface="Times New Roman"/>
        <a:ea typeface=""/>
        <a:cs typeface=""/>
      </a:majorFont>
      <a:minorFont>
        <a:latin typeface="Times New Roman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  <a:extLst>
          <a:ext uri="{AF507438-7753-43E0-B8FC-AC1667EBCBE1}">
            <a14:hiddenEffects xmlns:a14="http://schemas.microsoft.com/office/drawing/2010/main">
              <a:effectLst>
                <a:outerShdw dist="35921" dir="2700000" algn="ctr" rotWithShape="0">
                  <a:schemeClr val="bg2"/>
                </a:outerShdw>
              </a:effectLst>
            </a14:hiddenEffects>
          </a:ext>
        </a:extLst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Times New Roman" pitchFamily="18" charset="0"/>
          </a:defRPr>
        </a:defPPr>
      </a:lstStyle>
    </a:lnDef>
  </a:objectDefaults>
  <a:extraClrSchemeLst>
    <a:extraClrScheme>
      <a:clrScheme name="Tema de Office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2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Tema de Office 3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4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Tema de Office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Override1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2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3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4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5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6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7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ppt/theme/themeOverride8.xml><?xml version="1.0" encoding="utf-8"?>
<a:themeOverride xmlns:a="http://schemas.openxmlformats.org/drawingml/2006/main">
  <a:clrScheme name="Tema de Office 1">
    <a:dk1>
      <a:srgbClr val="000000"/>
    </a:dk1>
    <a:lt1>
      <a:srgbClr val="FFFFFF"/>
    </a:lt1>
    <a:dk2>
      <a:srgbClr val="000000"/>
    </a:dk2>
    <a:lt2>
      <a:srgbClr val="808080"/>
    </a:lt2>
    <a:accent1>
      <a:srgbClr val="00CC99"/>
    </a:accent1>
    <a:accent2>
      <a:srgbClr val="3333CC"/>
    </a:accent2>
    <a:accent3>
      <a:srgbClr val="FFFFFF"/>
    </a:accent3>
    <a:accent4>
      <a:srgbClr val="000000"/>
    </a:accent4>
    <a:accent5>
      <a:srgbClr val="AAE2CA"/>
    </a:accent5>
    <a:accent6>
      <a:srgbClr val="2D2DB9"/>
    </a:accent6>
    <a:hlink>
      <a:srgbClr val="CCCCFF"/>
    </a:hlink>
    <a:folHlink>
      <a:srgbClr val="B2B2B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407</Words>
  <Application>Microsoft Office PowerPoint</Application>
  <PresentationFormat>Personalizado</PresentationFormat>
  <Paragraphs>113</Paragraphs>
  <Slides>8</Slides>
  <Notes>0</Notes>
  <HiddenSlides>0</HiddenSlides>
  <MMClips>0</MMClips>
  <ScaleCrop>false</ScaleCrop>
  <HeadingPairs>
    <vt:vector size="6" baseType="variant">
      <vt:variant>
        <vt:lpstr>Fuentes usadas</vt:lpstr>
      </vt:variant>
      <vt:variant>
        <vt:i4>5</vt:i4>
      </vt:variant>
      <vt:variant>
        <vt:lpstr>Tema</vt:lpstr>
      </vt:variant>
      <vt:variant>
        <vt:i4>1</vt:i4>
      </vt:variant>
      <vt:variant>
        <vt:lpstr>Títulos de diapositiva</vt:lpstr>
      </vt:variant>
      <vt:variant>
        <vt:i4>8</vt:i4>
      </vt:variant>
    </vt:vector>
  </HeadingPairs>
  <TitlesOfParts>
    <vt:vector size="14" baseType="lpstr">
      <vt:lpstr>Times New Roman</vt:lpstr>
      <vt:lpstr>Arial</vt:lpstr>
      <vt:lpstr>Arial Black</vt:lpstr>
      <vt:lpstr>WingDings</vt:lpstr>
      <vt:lpstr>Helvetica</vt:lpstr>
      <vt:lpstr>Tema de Office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miturbide</dc:creator>
  <cp:lastModifiedBy>miturbide</cp:lastModifiedBy>
  <cp:revision>1</cp:revision>
  <dcterms:modified xsi:type="dcterms:W3CDTF">2011-10-11T20:33:43Z</dcterms:modified>
</cp:coreProperties>
</file>